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65" r:id="rId3"/>
    <p:sldId id="310"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varScale="1">
        <p:scale>
          <a:sx n="74" d="100"/>
          <a:sy n="74" d="100"/>
        </p:scale>
        <p:origin x="582" y="72"/>
      </p:cViewPr>
      <p:guideLst>
        <p:guide pos="383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notesMaster" Target="notesMasters/notesMaster1.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lang="en-US" smtClean="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Footer Placeholder 4"/>
          <p:cNvSpPr>
            <a:spLocks noGrp="1"/>
          </p:cNvSpPr>
          <p:nvPr>
            <p:ph type="ftr" sz="quarter" idx="11"/>
          </p:nvPr>
        </p:nvSpPr>
        <p:spPr/>
        <p:txBody>
          <a:bodyPr/>
          <a:lstStyle/>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Footer Placeholder 4"/>
          <p:cNvSpPr>
            <a:spLocks noGrp="1"/>
          </p:cNvSpPr>
          <p:nvPr>
            <p:ph type="ftr" sz="quarter" idx="11"/>
          </p:nvPr>
        </p:nvSpPr>
        <p:spPr/>
        <p:txBody>
          <a:bodyPr/>
          <a:lstStyle/>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lang="en-US" smtClean="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fld>
            <a:endParaRPr lang="en-US"/>
          </a:p>
        </p:txBody>
      </p:sp>
      <p:sp>
        <p:nvSpPr>
          <p:cNvPr id="9" name="Slide Number Placeholder 8"/>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smtClean="0"/>
          </a:p>
        </p:txBody>
      </p:sp>
      <p:sp>
        <p:nvSpPr>
          <p:cNvPr id="4" name="Footer Placeholder 3"/>
          <p:cNvSpPr>
            <a:spLocks noGrp="1"/>
          </p:cNvSpPr>
          <p:nvPr>
            <p:ph type="ftr" sz="quarter" idx="11"/>
          </p:nvPr>
        </p:nvSpPr>
        <p:spPr/>
        <p:txBody>
          <a:bodyPr/>
          <a:lstStyle/>
          <a:p/>
        </p:txBody>
      </p:sp>
      <p:sp>
        <p:nvSpPr>
          <p:cNvPr id="3" name="Date Placeholder 2"/>
          <p:cNvSpPr>
            <a:spLocks noGrp="1"/>
          </p:cNvSpPr>
          <p:nvPr>
            <p:ph type="dt" sz="half" idx="10"/>
          </p:nvPr>
        </p:nvSpPr>
        <p:spPr/>
        <p:txBody>
          <a:bodyPr/>
          <a:lstStyle/>
          <a:p>
            <a:fld id="{03F41C87-7AD9-4845-A077-840E4A0F3F06}" type="datetimeFigureOut">
              <a:rPr lang="en-US"/>
            </a:fld>
            <a:endParaRPr lang="en-US"/>
          </a:p>
        </p:txBody>
      </p:sp>
      <p:sp>
        <p:nvSpPr>
          <p:cNvPr id="5" name="Slide Number Placeholder 4"/>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p:txBody>
      </p:sp>
      <p:sp>
        <p:nvSpPr>
          <p:cNvPr id="2" name="Date Placeholder 1"/>
          <p:cNvSpPr>
            <a:spLocks noGrp="1"/>
          </p:cNvSpPr>
          <p:nvPr>
            <p:ph type="dt" sz="half" idx="10"/>
          </p:nvPr>
        </p:nvSpPr>
        <p:spPr/>
        <p:txBody>
          <a:bodyPr/>
          <a:lstStyle/>
          <a:p>
            <a:fld id="{03F41C87-7AD9-4845-A077-840E4A0F3F06}" type="datetimeFigureOut">
              <a:rPr lang="en-US"/>
            </a:fld>
            <a:endParaRPr lang="en-US"/>
          </a:p>
        </p:txBody>
      </p:sp>
      <p:sp>
        <p:nvSpPr>
          <p:cNvPr id="4" name="Slide Number Placeholder 3"/>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lang="en-US" smtClean="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6" name="Footer Placeholder 5"/>
          <p:cNvSpPr>
            <a:spLocks noGrp="1"/>
          </p:cNvSpPr>
          <p:nvPr>
            <p:ph type="ftr" sz="quarter" idx="11"/>
          </p:nvPr>
        </p:nvSpPr>
        <p:spPr/>
        <p:txBody>
          <a:bodyPr/>
          <a:lstStyle/>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lang="en-US" smtClean="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smtClean="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lang="en-US" smtClean="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4155" indent="-224155" algn="l" defTabSz="914400" rtl="0" eaLnBrk="1" latinLnBrk="0" hangingPunct="1">
        <a:lnSpc>
          <a:spcPct val="90000"/>
        </a:lnSpc>
        <a:spcBef>
          <a:spcPts val="1800"/>
        </a:spcBef>
        <a:buClr>
          <a:schemeClr val="accent1"/>
        </a:buClr>
        <a:buSzPct val="100000"/>
        <a:buFont typeface="Arial" panose="020B0604020202090204"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anose="020B0604020202090204"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anose="020B0604020202090204"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anose="020B0604020202090204" pitchFamily="34" charset="0"/>
        <a:buChar char="•"/>
        <a:defRPr sz="1600" kern="1200">
          <a:solidFill>
            <a:schemeClr val="tx1"/>
          </a:solidFill>
          <a:latin typeface="+mn-lt"/>
          <a:ea typeface="+mn-ea"/>
          <a:cs typeface="+mn-cs"/>
        </a:defRPr>
      </a:lvl4pPr>
      <a:lvl5pPr marL="1030605" indent="-173355" algn="l" defTabSz="914400" rtl="0" eaLnBrk="1" latinLnBrk="0" hangingPunct="1">
        <a:lnSpc>
          <a:spcPct val="90000"/>
        </a:lnSpc>
        <a:spcBef>
          <a:spcPts val="600"/>
        </a:spcBef>
        <a:buClr>
          <a:schemeClr val="accent1"/>
        </a:buClr>
        <a:buSzPct val="100000"/>
        <a:buFont typeface="Arial" panose="020B060402020209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accent1"/>
        </a:buClr>
        <a:buFont typeface="Arial" panose="020B060402020209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tutorialspoint.com/python/index.html" TargetMode="External"/><Relationship Id="rId1" Type="http://schemas.openxmlformats.org/officeDocument/2006/relationships/hyperlink" Target="https://www.javatpoint.com/python-tutoria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just"/>
            <a:r>
              <a:rPr lang="en-US" sz="4000" dirty="0"/>
              <a:t>Forecasting the output of wind generation and improving operation of wind Turbines using Artificial intelligence</a:t>
            </a:r>
            <a:endParaRPr lang="en-US" sz="4000" dirty="0"/>
          </a:p>
        </p:txBody>
      </p:sp>
      <p:sp>
        <p:nvSpPr>
          <p:cNvPr id="4" name="Subtitle 3"/>
          <p:cNvSpPr>
            <a:spLocks noGrp="1"/>
          </p:cNvSpPr>
          <p:nvPr>
            <p:ph type="subTitle" idx="1"/>
          </p:nvPr>
        </p:nvSpPr>
        <p:spPr/>
        <p:txBody>
          <a:bodyPr/>
          <a:lstStyle/>
          <a:p>
            <a:r>
              <a:rPr lang="it-IT" dirty="0" smtClean="0"/>
              <a:t>Presented by</a:t>
            </a:r>
            <a:endParaRPr lang="it-IT" dirty="0" smtClean="0"/>
          </a:p>
          <a:p>
            <a:r>
              <a:rPr lang="it-IT" dirty="0" smtClean="0"/>
              <a:t>Aishwarya G L</a:t>
            </a:r>
            <a:endParaRPr lang="it-IT"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a:t>
            </a:r>
            <a:endParaRPr lang="en-US" dirty="0"/>
          </a:p>
        </p:txBody>
      </p:sp>
      <p:sp>
        <p:nvSpPr>
          <p:cNvPr id="3" name="Content Placeholder 2"/>
          <p:cNvSpPr>
            <a:spLocks noGrp="1"/>
          </p:cNvSpPr>
          <p:nvPr>
            <p:ph idx="1"/>
          </p:nvPr>
        </p:nvSpPr>
        <p:spPr/>
        <p:txBody>
          <a:bodyPr/>
          <a:lstStyle/>
          <a:p>
            <a:pPr marL="0" indent="0">
              <a:buNone/>
            </a:pPr>
            <a:r>
              <a:rPr lang="en-US" u="sng" dirty="0" smtClean="0"/>
              <a:t>Service </a:t>
            </a:r>
            <a:r>
              <a:rPr lang="en-US" u="sng" dirty="0"/>
              <a:t>management </a:t>
            </a:r>
            <a:endParaRPr lang="en-US" u="sng" dirty="0"/>
          </a:p>
          <a:p>
            <a:r>
              <a:rPr lang="en-US" dirty="0"/>
              <a:t>In service management function </a:t>
            </a:r>
            <a:r>
              <a:rPr lang="en-US" dirty="0" smtClean="0"/>
              <a:t>it will </a:t>
            </a:r>
            <a:r>
              <a:rPr lang="en-US" dirty="0"/>
              <a:t>update daily machine status, service history, periodic checkup update. </a:t>
            </a:r>
            <a:endParaRPr lang="en-US" dirty="0" smtClean="0"/>
          </a:p>
          <a:p>
            <a:r>
              <a:rPr lang="en-US" dirty="0"/>
              <a:t>Plant manager can inspect day today service of employees and the machines as well. </a:t>
            </a:r>
            <a:endParaRPr lang="en-US" dirty="0" smtClean="0"/>
          </a:p>
          <a:p>
            <a:r>
              <a:rPr lang="en-US" dirty="0"/>
              <a:t>Check parts availability, service validity and current status. Also record wind mill id of damaged or serviced report for further </a:t>
            </a:r>
            <a:r>
              <a:rPr lang="en-US" dirty="0" smtClean="0"/>
              <a:t>examinations.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smtClean="0"/>
            </a:br>
            <a:br>
              <a:rPr lang="en-US" dirty="0"/>
            </a:br>
            <a:br>
              <a:rPr lang="en-US" dirty="0" smtClean="0"/>
            </a:br>
            <a:br>
              <a:rPr lang="en-US" dirty="0"/>
            </a:br>
            <a:r>
              <a:rPr lang="en-US" dirty="0" smtClean="0"/>
              <a:t>Maintenance </a:t>
            </a:r>
            <a:r>
              <a:rPr lang="en-US" dirty="0"/>
              <a:t>and spare parts prediction </a:t>
            </a:r>
            <a:endParaRPr lang="en-US" dirty="0"/>
          </a:p>
        </p:txBody>
      </p:sp>
      <p:sp>
        <p:nvSpPr>
          <p:cNvPr id="3" name="Content Placeholder 2"/>
          <p:cNvSpPr>
            <a:spLocks noGrp="1"/>
          </p:cNvSpPr>
          <p:nvPr>
            <p:ph idx="1"/>
          </p:nvPr>
        </p:nvSpPr>
        <p:spPr/>
        <p:txBody>
          <a:bodyPr/>
          <a:lstStyle/>
          <a:p>
            <a:r>
              <a:rPr lang="en-US" dirty="0"/>
              <a:t>Determine the condition of equipment and predicting when maintenance should be performed. Usage history data is an important indicator of wind mill condition. It also wants information about maintenance and service history. All this information is updated periodically from the maintenance portal. </a:t>
            </a:r>
            <a:endParaRPr lang="en-US" dirty="0"/>
          </a:p>
          <a:p>
            <a:r>
              <a:rPr lang="en-US" dirty="0"/>
              <a:t>Linear Regression Algorithm is used to find the remaining life of a </a:t>
            </a:r>
            <a:r>
              <a:rPr lang="en-US" dirty="0" smtClean="0"/>
              <a:t>machine parts.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FLOW DIAGRAM</a:t>
            </a:r>
            <a:endParaRPr lang="en-US" dirty="0"/>
          </a:p>
        </p:txBody>
      </p:sp>
      <p:sp>
        <p:nvSpPr>
          <p:cNvPr id="3" name="Content Placeholder 2"/>
          <p:cNvSpPr>
            <a:spLocks noGrp="1"/>
          </p:cNvSpPr>
          <p:nvPr>
            <p:ph idx="1"/>
          </p:nvPr>
        </p:nvSpPr>
        <p:spPr/>
        <p:txBody>
          <a:bodyPr/>
          <a:lstStyle/>
          <a:p>
            <a:pPr marL="0" indent="0">
              <a:buNone/>
            </a:pPr>
            <a:r>
              <a:rPr lang="en-US" dirty="0" smtClean="0"/>
              <a:t>Level 0 (Context level)</a:t>
            </a:r>
            <a:endParaRPr lang="en-US" dirty="0" smtClean="0"/>
          </a:p>
          <a:p>
            <a:pPr marL="0" indent="0">
              <a:buNone/>
            </a:pP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0408" y="2743200"/>
            <a:ext cx="10058400" cy="35665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Login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70012" y="1905000"/>
            <a:ext cx="9448799" cy="47244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1.o Employee </a:t>
            </a:r>
            <a:r>
              <a:rPr lang="en-US" dirty="0" err="1" smtClean="0"/>
              <a:t>managment</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79612" y="1905000"/>
            <a:ext cx="7924800" cy="48768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1.1 Wind mill </a:t>
            </a:r>
            <a:r>
              <a:rPr lang="en-US" dirty="0" err="1" smtClean="0"/>
              <a:t>managment</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9307" y="2057400"/>
            <a:ext cx="11022465" cy="46482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1.2 Power production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08212" y="1905000"/>
            <a:ext cx="8001000" cy="5062032"/>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1.3Service management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27211" y="1752600"/>
            <a:ext cx="8170903" cy="5059827"/>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Plant_manager_login</a:t>
            </a:r>
            <a:endParaRPr lang="en-US" dirty="0"/>
          </a:p>
        </p:txBody>
      </p:sp>
      <p:graphicFrame>
        <p:nvGraphicFramePr>
          <p:cNvPr id="4" name="Content Placeholder 3"/>
          <p:cNvGraphicFramePr>
            <a:graphicFrameLocks noGrp="1"/>
          </p:cNvGraphicFramePr>
          <p:nvPr>
            <p:ph idx="1"/>
          </p:nvPr>
        </p:nvGraphicFramePr>
        <p:xfrm>
          <a:off x="1522413" y="1905000"/>
          <a:ext cx="9134476" cy="4114800"/>
        </p:xfrm>
        <a:graphic>
          <a:graphicData uri="http://schemas.openxmlformats.org/drawingml/2006/table">
            <a:tbl>
              <a:tblPr firstRow="1" bandRow="1">
                <a:tableStyleId>{5C22544A-7EE6-4342-B048-85BDC9FD1C3A}</a:tableStyleId>
              </a:tblPr>
              <a:tblGrid>
                <a:gridCol w="4567238"/>
                <a:gridCol w="4567238"/>
              </a:tblGrid>
              <a:tr h="533400">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bg1"/>
                          </a:solidFill>
                          <a:latin typeface="+mn-lt"/>
                          <a:ea typeface="+mn-ea"/>
                          <a:cs typeface="+mn-cs"/>
                        </a:rPr>
                        <a:t>Table Name: Plant manager login                                                                                 Primary key: </a:t>
                      </a:r>
                      <a:r>
                        <a:rPr lang="en-US" sz="1800" b="0" i="0" u="none" strike="noStrike" kern="1200" baseline="0" dirty="0" err="1" smtClean="0">
                          <a:solidFill>
                            <a:schemeClr val="bg1"/>
                          </a:solidFill>
                          <a:latin typeface="+mn-lt"/>
                          <a:ea typeface="+mn-ea"/>
                          <a:cs typeface="+mn-cs"/>
                        </a:rPr>
                        <a:t>login_id</a:t>
                      </a:r>
                      <a:r>
                        <a:rPr lang="en-US" sz="1800" b="0" i="0" u="none" strike="noStrike" kern="1200" baseline="0" dirty="0" smtClean="0">
                          <a:solidFill>
                            <a:schemeClr val="bg1"/>
                          </a:solidFill>
                          <a:latin typeface="+mn-lt"/>
                          <a:ea typeface="+mn-ea"/>
                          <a:cs typeface="+mn-cs"/>
                        </a:rPr>
                        <a:t> </a:t>
                      </a:r>
                      <a:r>
                        <a:rPr lang="en-US" sz="1800" b="0" i="0" u="none" strike="noStrike" kern="1200" baseline="0" dirty="0" smtClean="0">
                          <a:solidFill>
                            <a:schemeClr val="lt1"/>
                          </a:solidFill>
                          <a:latin typeface="+mn-lt"/>
                          <a:ea typeface="+mn-ea"/>
                          <a:cs typeface="+mn-cs"/>
                        </a:rPr>
                        <a:t>	</a:t>
                      </a:r>
                      <a:endParaRPr lang="en-US" sz="1800" b="0" i="0" u="none" strike="noStrike" kern="1200" baseline="0" dirty="0" smtClean="0">
                        <a:solidFill>
                          <a:schemeClr val="lt1"/>
                        </a:solidFill>
                        <a:latin typeface="+mn-lt"/>
                        <a:ea typeface="+mn-ea"/>
                        <a:cs typeface="+mn-cs"/>
                      </a:endParaRPr>
                    </a:p>
                    <a:p>
                      <a:endParaRPr lang="en-US" dirty="0"/>
                    </a:p>
                  </a:txBody>
                  <a:tcPr/>
                </a:tc>
                <a:tc hMerge="1">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Description: Plant manager login and it contains 3 fields 	</a:t>
                      </a:r>
                      <a:endParaRPr lang="en-US" sz="1800" b="0" i="0" u="none" strike="noStrike" kern="1200" baseline="0" dirty="0" smtClean="0">
                        <a:solidFill>
                          <a:schemeClr val="dk1"/>
                        </a:solidFill>
                        <a:latin typeface="+mn-lt"/>
                        <a:ea typeface="+mn-ea"/>
                        <a:cs typeface="+mn-cs"/>
                      </a:endParaRPr>
                    </a:p>
                    <a:p>
                      <a:endParaRPr lang="en-US" dirty="0"/>
                    </a:p>
                  </a:txBody>
                  <a:tcPr/>
                </a:tc>
                <a:tc hMerge="1">
                  <a:tcPr/>
                </a:tc>
              </a:tr>
              <a:tr h="12361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Field name 	</a:t>
                      </a:r>
                      <a:endParaRPr lang="en-US" sz="1800" b="0" i="0" u="none" strike="noStrike" kern="1200" baseline="0" dirty="0" smtClean="0">
                        <a:solidFill>
                          <a:schemeClr val="dk1"/>
                        </a:solidFill>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Data type 	</a:t>
                      </a:r>
                      <a:endParaRPr lang="en-US" sz="1800" b="0" i="0" u="none" strike="noStrike" kern="1200" baseline="0" dirty="0" smtClean="0">
                        <a:solidFill>
                          <a:schemeClr val="dk1"/>
                        </a:solidFill>
                        <a:latin typeface="+mn-lt"/>
                        <a:ea typeface="+mn-ea"/>
                        <a:cs typeface="+mn-cs"/>
                      </a:endParaRPr>
                    </a:p>
                  </a:txBody>
                  <a:tcPr/>
                </a:tc>
              </a:tr>
              <a:tr h="12361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err="1" smtClean="0">
                          <a:solidFill>
                            <a:schemeClr val="dk1"/>
                          </a:solidFill>
                          <a:latin typeface="+mn-lt"/>
                          <a:ea typeface="+mn-ea"/>
                          <a:cs typeface="+mn-cs"/>
                        </a:rPr>
                        <a:t>login_id</a:t>
                      </a:r>
                      <a:r>
                        <a:rPr lang="en-US" sz="1800" b="0" i="0" u="none" strike="noStrike" kern="1200" baseline="0" dirty="0" smtClean="0">
                          <a:solidFill>
                            <a:schemeClr val="dk1"/>
                          </a:solidFill>
                          <a:latin typeface="+mn-lt"/>
                          <a:ea typeface="+mn-ea"/>
                          <a:cs typeface="+mn-cs"/>
                        </a:rPr>
                        <a:t> 	</a:t>
                      </a:r>
                      <a:endParaRPr lang="en-US" sz="1800" b="0" i="0" u="none" strike="noStrike" kern="1200" baseline="0" dirty="0" smtClean="0">
                        <a:solidFill>
                          <a:schemeClr val="dk1"/>
                        </a:solidFill>
                        <a:latin typeface="+mn-lt"/>
                        <a:ea typeface="+mn-ea"/>
                        <a:cs typeface="+mn-cs"/>
                      </a:endParaRPr>
                    </a:p>
                    <a:p>
                      <a:endParaRPr lang="en-US" dirty="0"/>
                    </a:p>
                  </a:txBody>
                  <a:tcPr/>
                </a:tc>
                <a:tc>
                  <a:txBody>
                    <a:bodyPr/>
                    <a:lstStyle/>
                    <a:p>
                      <a:r>
                        <a:rPr lang="en-US" dirty="0" smtClean="0"/>
                        <a:t>Int</a:t>
                      </a:r>
                      <a:endParaRPr lang="en-US" dirty="0"/>
                    </a:p>
                  </a:txBody>
                  <a:tcPr/>
                </a:tc>
              </a:tr>
              <a:tr h="24214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User name 	</a:t>
                      </a:r>
                      <a:endParaRPr lang="en-US" sz="1800" b="0" i="0" u="none" strike="noStrike" kern="1200" baseline="0" dirty="0" smtClean="0">
                        <a:solidFill>
                          <a:schemeClr val="dk1"/>
                        </a:solidFill>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varchar(20) 	</a:t>
                      </a:r>
                      <a:endParaRPr lang="en-US" sz="1800" b="0" i="0" u="none" strike="noStrike" kern="1200" baseline="0" dirty="0" smtClean="0">
                        <a:solidFill>
                          <a:schemeClr val="dk1"/>
                        </a:solidFill>
                        <a:latin typeface="+mn-lt"/>
                        <a:ea typeface="+mn-ea"/>
                        <a:cs typeface="+mn-cs"/>
                      </a:endParaRPr>
                    </a:p>
                    <a:p>
                      <a:endParaRPr lang="en-US" dirty="0"/>
                    </a:p>
                  </a:txBody>
                  <a:tcPr/>
                </a:tc>
              </a:tr>
              <a:tr h="12361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Password 	</a:t>
                      </a:r>
                      <a:endParaRPr lang="en-US" sz="1800" b="0" i="0" u="none" strike="noStrike" kern="1200" baseline="0" dirty="0" smtClean="0">
                        <a:solidFill>
                          <a:schemeClr val="dk1"/>
                        </a:solidFill>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0" i="0" u="none" strike="noStrike" kern="1200" baseline="0" dirty="0" smtClean="0">
                          <a:solidFill>
                            <a:schemeClr val="dk1"/>
                          </a:solidFill>
                          <a:latin typeface="+mn-lt"/>
                          <a:ea typeface="+mn-ea"/>
                          <a:cs typeface="+mn-cs"/>
                        </a:rPr>
                        <a:t>varchar(20) 	</a:t>
                      </a:r>
                      <a:endParaRPr lang="en-US" sz="1800" b="0" i="0" u="none" strike="noStrike" kern="1200" baseline="0" dirty="0" smtClean="0">
                        <a:solidFill>
                          <a:schemeClr val="dk1"/>
                        </a:solidFill>
                        <a:latin typeface="+mn-lt"/>
                        <a:ea typeface="+mn-ea"/>
                        <a:cs typeface="+mn-cs"/>
                      </a:endParaRPr>
                    </a:p>
                    <a:p>
                      <a:endParaRPr 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Details </a:t>
            </a:r>
            <a:endParaRPr lang="en-US" dirty="0"/>
          </a:p>
        </p:txBody>
      </p:sp>
      <p:graphicFrame>
        <p:nvGraphicFramePr>
          <p:cNvPr id="6" name="Content Placeholder 5"/>
          <p:cNvGraphicFramePr>
            <a:graphicFrameLocks noGrp="1"/>
          </p:cNvGraphicFramePr>
          <p:nvPr>
            <p:ph idx="1"/>
          </p:nvPr>
        </p:nvGraphicFramePr>
        <p:xfrm>
          <a:off x="1522413" y="1905000"/>
          <a:ext cx="9134476" cy="3810000"/>
        </p:xfrm>
        <a:graphic>
          <a:graphicData uri="http://schemas.openxmlformats.org/drawingml/2006/table">
            <a:tbl>
              <a:tblPr firstRow="1" bandRow="1">
                <a:tableStyleId>{5C22544A-7EE6-4342-B048-85BDC9FD1C3A}</a:tableStyleId>
              </a:tblPr>
              <a:tblGrid>
                <a:gridCol w="4567238"/>
                <a:gridCol w="4567238"/>
              </a:tblGrid>
              <a:tr h="725903">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Employee Details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725903">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Employee details and it contains 4 fields</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44685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570778">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4685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4685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Designation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4685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email</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ABSTRACT</a:t>
            </a:r>
            <a:endParaRPr lang="en-US" dirty="0"/>
          </a:p>
        </p:txBody>
      </p:sp>
      <p:sp>
        <p:nvSpPr>
          <p:cNvPr id="14" name="Content Placeholder 13"/>
          <p:cNvSpPr>
            <a:spLocks noGrp="1"/>
          </p:cNvSpPr>
          <p:nvPr>
            <p:ph idx="1"/>
          </p:nvPr>
        </p:nvSpPr>
        <p:spPr>
          <a:xfrm>
            <a:off x="1522413" y="1904999"/>
            <a:ext cx="9134391" cy="4800601"/>
          </a:xfrm>
        </p:spPr>
        <p:txBody>
          <a:bodyPr/>
          <a:lstStyle/>
          <a:p>
            <a:r>
              <a:rPr lang="en-IN" dirty="0"/>
              <a:t>Applying artificial intelligence (AI) to wind-turbine data is becoming more prevalent and there is a growing number of use cases for the technology</a:t>
            </a:r>
            <a:r>
              <a:rPr lang="en-IN" dirty="0" smtClean="0"/>
              <a:t>.</a:t>
            </a:r>
            <a:endParaRPr lang="en-IN" dirty="0" smtClean="0"/>
          </a:p>
          <a:p>
            <a:r>
              <a:rPr lang="en-IN" dirty="0" smtClean="0"/>
              <a:t>Application is mainly for reducing wind-turbine maintenance practices and </a:t>
            </a:r>
            <a:r>
              <a:rPr lang="en-IN" dirty="0"/>
              <a:t>can result in increased efficiency, better spare-parts forecasting, reduced downtime, and lower unplanned Maintenance costs</a:t>
            </a:r>
            <a:r>
              <a:rPr lang="en-IN" dirty="0" smtClean="0"/>
              <a:t>.</a:t>
            </a:r>
            <a:endParaRPr lang="en-IN" dirty="0" smtClean="0"/>
          </a:p>
          <a:p>
            <a:r>
              <a:rPr lang="en-IN" dirty="0" smtClean="0"/>
              <a:t> </a:t>
            </a:r>
            <a:r>
              <a:rPr lang="en-IN" dirty="0"/>
              <a:t>This system will collect data directly from the wind farms with monitoring and report generation in real-time, to improve decision making and reliability. </a:t>
            </a:r>
            <a:endParaRPr lang="en-IN" dirty="0" smtClean="0"/>
          </a:p>
          <a:p>
            <a:r>
              <a:rPr lang="en-IN" dirty="0" smtClean="0"/>
              <a:t>Create AI models for better </a:t>
            </a:r>
            <a:r>
              <a:rPr lang="en-IN" dirty="0" err="1" smtClean="0"/>
              <a:t>forcasting</a:t>
            </a:r>
            <a:r>
              <a:rPr lang="en-IN" dirty="0" smtClean="0"/>
              <a:t>.</a:t>
            </a:r>
            <a:endParaRPr lang="en-I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ea typeface="Calibri" panose="020F0502020204030204" pitchFamily="34" charset="0"/>
                <a:cs typeface="Times New Roman" panose="02020503050405090304" pitchFamily="18" charset="0"/>
              </a:rPr>
              <a:t>Employee login </a:t>
            </a:r>
            <a:endParaRPr lang="en-US" dirty="0"/>
          </a:p>
        </p:txBody>
      </p:sp>
      <p:graphicFrame>
        <p:nvGraphicFramePr>
          <p:cNvPr id="4" name="Content Placeholder 3"/>
          <p:cNvGraphicFramePr>
            <a:graphicFrameLocks noGrp="1"/>
          </p:cNvGraphicFramePr>
          <p:nvPr>
            <p:ph idx="1"/>
          </p:nvPr>
        </p:nvGraphicFramePr>
        <p:xfrm>
          <a:off x="1522413" y="1905000"/>
          <a:ext cx="9134476" cy="3308104"/>
        </p:xfrm>
        <a:graphic>
          <a:graphicData uri="http://schemas.openxmlformats.org/drawingml/2006/table">
            <a:tbl>
              <a:tblPr firstRow="1" bandRow="1">
                <a:tableStyleId>{5C22544A-7EE6-4342-B048-85BDC9FD1C3A}</a:tableStyleId>
              </a:tblPr>
              <a:tblGrid>
                <a:gridCol w="4567238"/>
                <a:gridCol w="4567238"/>
              </a:tblGrid>
              <a:tr h="533400">
                <a:tc gridSpan="2">
                  <a:txBody>
                    <a:bodyPr/>
                    <a:lstStyle/>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Employee login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Primary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employee_login_id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Foreign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672274">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Employee login and it contains 4 fields</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49782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59544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employee_login_id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9782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Password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9782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ea typeface="Calibri" panose="020F0502020204030204" pitchFamily="34" charset="0"/>
                <a:cs typeface="Times New Roman" panose="02020503050405090304" pitchFamily="18" charset="0"/>
              </a:rPr>
              <a:t>Wind Mill </a:t>
            </a:r>
            <a:endParaRPr lang="en-US" dirty="0"/>
          </a:p>
        </p:txBody>
      </p:sp>
      <p:graphicFrame>
        <p:nvGraphicFramePr>
          <p:cNvPr id="4" name="Content Placeholder 3"/>
          <p:cNvGraphicFramePr>
            <a:graphicFrameLocks noGrp="1"/>
          </p:cNvGraphicFramePr>
          <p:nvPr>
            <p:ph idx="1"/>
          </p:nvPr>
        </p:nvGraphicFramePr>
        <p:xfrm>
          <a:off x="1522413" y="1905000"/>
          <a:ext cx="9134476" cy="4267198"/>
        </p:xfrm>
        <a:graphic>
          <a:graphicData uri="http://schemas.openxmlformats.org/drawingml/2006/table">
            <a:tbl>
              <a:tblPr firstRow="1" bandRow="1">
                <a:tableStyleId>{5C22544A-7EE6-4342-B048-85BDC9FD1C3A}</a:tableStyleId>
              </a:tblPr>
              <a:tblGrid>
                <a:gridCol w="4567238"/>
                <a:gridCol w="4567238"/>
              </a:tblGrid>
              <a:tr h="639231">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Wind Mill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Primary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639231">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Wind mill details and it contains 6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9350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55057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70666">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Location</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varchar(100)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9350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varchar(100)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9350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Output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9350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Cost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9350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Status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Wind_Mill_Specification</a:t>
            </a:r>
            <a:endParaRPr lang="en-US" dirty="0"/>
          </a:p>
        </p:txBody>
      </p:sp>
      <p:graphicFrame>
        <p:nvGraphicFramePr>
          <p:cNvPr id="4" name="Content Placeholder 3"/>
          <p:cNvGraphicFramePr>
            <a:graphicFrameLocks noGrp="1"/>
          </p:cNvGraphicFramePr>
          <p:nvPr>
            <p:ph idx="1"/>
          </p:nvPr>
        </p:nvGraphicFramePr>
        <p:xfrm>
          <a:off x="1522413" y="1905000"/>
          <a:ext cx="9134476" cy="4267201"/>
        </p:xfrm>
        <a:graphic>
          <a:graphicData uri="http://schemas.openxmlformats.org/drawingml/2006/table">
            <a:tbl>
              <a:tblPr firstRow="1" bandRow="1">
                <a:tableStyleId>{5C22544A-7EE6-4342-B048-85BDC9FD1C3A}</a:tableStyleId>
              </a:tblPr>
              <a:tblGrid>
                <a:gridCol w="4567238"/>
                <a:gridCol w="4567238"/>
              </a:tblGrid>
              <a:tr h="652031">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Wind Mill Specification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windmill_sp_id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433203">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Wind mill specification and it contains 10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87887">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windmill_sp_id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4850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0912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Rotor diameter</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974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Blade length</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Swept area</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Hub height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Rotor weight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Power efficiency</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Noise level</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266673">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Warranty</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Wind_mill_parts</a:t>
            </a:r>
            <a:endParaRPr lang="en-US" dirty="0"/>
          </a:p>
        </p:txBody>
      </p:sp>
      <p:graphicFrame>
        <p:nvGraphicFramePr>
          <p:cNvPr id="4" name="Content Placeholder 3"/>
          <p:cNvGraphicFramePr>
            <a:graphicFrameLocks noGrp="1"/>
          </p:cNvGraphicFramePr>
          <p:nvPr>
            <p:ph idx="1"/>
          </p:nvPr>
        </p:nvGraphicFramePr>
        <p:xfrm>
          <a:off x="1522413" y="1905000"/>
          <a:ext cx="9134476" cy="3810000"/>
        </p:xfrm>
        <a:graphic>
          <a:graphicData uri="http://schemas.openxmlformats.org/drawingml/2006/table">
            <a:tbl>
              <a:tblPr firstRow="1" bandRow="1">
                <a:tableStyleId>{5C22544A-7EE6-4342-B048-85BDC9FD1C3A}</a:tableStyleId>
              </a:tblPr>
              <a:tblGrid>
                <a:gridCol w="4567238"/>
                <a:gridCol w="4567238"/>
              </a:tblGrid>
              <a:tr h="831324">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Wind mill parts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831324">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Wind mill parts details and it contains 3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1174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61210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51174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511749">
                <a:tc>
                  <a:txBody>
                    <a:bodyPr/>
                    <a:lstStyle/>
                    <a:p>
                      <a:pPr marL="0" marR="0">
                        <a:lnSpc>
                          <a:spcPct val="107000"/>
                        </a:lnSpc>
                        <a:spcBef>
                          <a:spcPts val="0"/>
                        </a:spcBef>
                        <a:spcAft>
                          <a:spcPts val="800"/>
                        </a:spcAft>
                      </a:pP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Part_name</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Employee_attendance</a:t>
            </a:r>
            <a:endParaRPr lang="en-US" dirty="0"/>
          </a:p>
        </p:txBody>
      </p:sp>
      <p:graphicFrame>
        <p:nvGraphicFramePr>
          <p:cNvPr id="4" name="Content Placeholder 3"/>
          <p:cNvGraphicFramePr>
            <a:graphicFrameLocks noGrp="1"/>
          </p:cNvGraphicFramePr>
          <p:nvPr>
            <p:ph idx="1"/>
          </p:nvPr>
        </p:nvGraphicFramePr>
        <p:xfrm>
          <a:off x="1522413" y="1905000"/>
          <a:ext cx="9134476" cy="3810000"/>
        </p:xfrm>
        <a:graphic>
          <a:graphicData uri="http://schemas.openxmlformats.org/drawingml/2006/table">
            <a:tbl>
              <a:tblPr firstRow="1" bandRow="1">
                <a:tableStyleId>{5C22544A-7EE6-4342-B048-85BDC9FD1C3A}</a:tableStyleId>
              </a:tblPr>
              <a:tblGrid>
                <a:gridCol w="4567238"/>
                <a:gridCol w="4567238"/>
              </a:tblGrid>
              <a:tr h="804616">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Employee attendance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attendance_id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location_id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34580">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Employee attendance and it contains 6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2907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5088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attendance_id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74520">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time_in</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datetime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2907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time_out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datetime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2907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2907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location_id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29079">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Job_details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text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Employee_Salary</a:t>
            </a:r>
            <a:endParaRPr lang="en-US" dirty="0"/>
          </a:p>
        </p:txBody>
      </p:sp>
      <p:graphicFrame>
        <p:nvGraphicFramePr>
          <p:cNvPr id="4" name="Content Placeholder 3"/>
          <p:cNvGraphicFramePr>
            <a:graphicFrameLocks noGrp="1"/>
          </p:cNvGraphicFramePr>
          <p:nvPr>
            <p:ph idx="1"/>
          </p:nvPr>
        </p:nvGraphicFramePr>
        <p:xfrm>
          <a:off x="1522413" y="1905000"/>
          <a:ext cx="9134476" cy="3429000"/>
        </p:xfrm>
        <a:graphic>
          <a:graphicData uri="http://schemas.openxmlformats.org/drawingml/2006/table">
            <a:tbl>
              <a:tblPr firstRow="1" bandRow="1">
                <a:tableStyleId>{5C22544A-7EE6-4342-B048-85BDC9FD1C3A}</a:tableStyleId>
              </a:tblPr>
              <a:tblGrid>
                <a:gridCol w="4567238"/>
                <a:gridCol w="4567238"/>
              </a:tblGrid>
              <a:tr h="896997">
                <a:tc gridSpan="2">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Employee salary                                                     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salary_id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95957">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Employee salary and it contains 4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6686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6860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salary_id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686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686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Salary</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686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Performance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br>
            <a:r>
              <a:rPr lang="en-US" b="1" dirty="0" err="1" smtClean="0"/>
              <a:t>Power_production</a:t>
            </a:r>
            <a:endParaRPr lang="en-US" dirty="0"/>
          </a:p>
        </p:txBody>
      </p:sp>
      <p:graphicFrame>
        <p:nvGraphicFramePr>
          <p:cNvPr id="4" name="Content Placeholder 3"/>
          <p:cNvGraphicFramePr>
            <a:graphicFrameLocks noGrp="1"/>
          </p:cNvGraphicFramePr>
          <p:nvPr>
            <p:ph idx="1"/>
          </p:nvPr>
        </p:nvGraphicFramePr>
        <p:xfrm>
          <a:off x="1522413" y="1905000"/>
          <a:ext cx="9134476" cy="3809999"/>
        </p:xfrm>
        <a:graphic>
          <a:graphicData uri="http://schemas.openxmlformats.org/drawingml/2006/table">
            <a:tbl>
              <a:tblPr firstRow="1" bandRow="1">
                <a:tableStyleId>{5C22544A-7EE6-4342-B048-85BDC9FD1C3A}</a:tableStyleId>
              </a:tblPr>
              <a:tblGrid>
                <a:gridCol w="4567238"/>
                <a:gridCol w="4567238"/>
              </a:tblGrid>
              <a:tr h="890451">
                <a:tc gridSpan="2">
                  <a:txBody>
                    <a:bodyPr/>
                    <a:lstStyle/>
                    <a:p>
                      <a:pPr marL="9525" marR="0">
                        <a:lnSpc>
                          <a:spcPct val="107000"/>
                        </a:lnSpc>
                        <a:spcBef>
                          <a:spcPts val="0"/>
                        </a:spcBef>
                        <a:spcAft>
                          <a:spcPts val="800"/>
                        </a:spcAft>
                      </a:pP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a:t>
                      </a:r>
                      <a:r>
                        <a:rPr lang="en-US" sz="1400" dirty="0" err="1"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name:Power</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production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Power_production</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91608">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Power production details and it contains 5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6418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8490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Power_production_id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8630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418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418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Hour</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418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Power_production</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Service_History</a:t>
            </a:r>
            <a:endParaRPr lang="en-US" dirty="0"/>
          </a:p>
        </p:txBody>
      </p:sp>
      <p:graphicFrame>
        <p:nvGraphicFramePr>
          <p:cNvPr id="4" name="Content Placeholder 3"/>
          <p:cNvGraphicFramePr>
            <a:graphicFrameLocks noGrp="1"/>
          </p:cNvGraphicFramePr>
          <p:nvPr>
            <p:ph idx="1"/>
          </p:nvPr>
        </p:nvGraphicFramePr>
        <p:xfrm>
          <a:off x="1522413" y="1905000"/>
          <a:ext cx="9134476" cy="3657602"/>
        </p:xfrm>
        <a:graphic>
          <a:graphicData uri="http://schemas.openxmlformats.org/drawingml/2006/table">
            <a:tbl>
              <a:tblPr firstRow="1" bandRow="1">
                <a:tableStyleId>{5C22544A-7EE6-4342-B048-85BDC9FD1C3A}</a:tableStyleId>
              </a:tblPr>
              <a:tblGrid>
                <a:gridCol w="4567238"/>
                <a:gridCol w="4567238"/>
              </a:tblGrid>
              <a:tr h="760111">
                <a:tc gridSpan="2">
                  <a:txBody>
                    <a:bodyPr/>
                    <a:lstStyle/>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Service history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15389">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Service history and it contains 6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1726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3470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6107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employee_id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1726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damage_report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text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1726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service_note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text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1726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wind_mill_id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1726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datetime</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Service_parts_log</a:t>
            </a:r>
            <a:endParaRPr lang="en-US" dirty="0"/>
          </a:p>
        </p:txBody>
      </p:sp>
      <p:graphicFrame>
        <p:nvGraphicFramePr>
          <p:cNvPr id="4" name="Content Placeholder 3"/>
          <p:cNvGraphicFramePr>
            <a:graphicFrameLocks noGrp="1"/>
          </p:cNvGraphicFramePr>
          <p:nvPr>
            <p:ph idx="1"/>
          </p:nvPr>
        </p:nvGraphicFramePr>
        <p:xfrm>
          <a:off x="1522413" y="1905000"/>
          <a:ext cx="9134476" cy="3962399"/>
        </p:xfrm>
        <a:graphic>
          <a:graphicData uri="http://schemas.openxmlformats.org/drawingml/2006/table">
            <a:tbl>
              <a:tblPr firstRow="1" bandRow="1">
                <a:tableStyleId>{5C22544A-7EE6-4342-B048-85BDC9FD1C3A}</a:tableStyleId>
              </a:tblPr>
              <a:tblGrid>
                <a:gridCol w="4567238"/>
                <a:gridCol w="4567238"/>
              </a:tblGrid>
              <a:tr h="836801">
                <a:tc gridSpan="2">
                  <a:txBody>
                    <a:bodyPr/>
                    <a:lstStyle/>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Service parts log                                       Primary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service_parts_log_id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service_id</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55963">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Service parts log and it contains 6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4224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6892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service_parts_log_id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89501">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service_id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4224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status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varchar(20)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4224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Life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double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4224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Note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text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42242">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Inspection_parts</a:t>
            </a:r>
            <a:endParaRPr lang="en-US" dirty="0"/>
          </a:p>
        </p:txBody>
      </p:sp>
      <p:graphicFrame>
        <p:nvGraphicFramePr>
          <p:cNvPr id="4" name="Content Placeholder 3"/>
          <p:cNvGraphicFramePr>
            <a:graphicFrameLocks noGrp="1"/>
          </p:cNvGraphicFramePr>
          <p:nvPr>
            <p:ph idx="1"/>
          </p:nvPr>
        </p:nvGraphicFramePr>
        <p:xfrm>
          <a:off x="1522413" y="1905000"/>
          <a:ext cx="9134476" cy="4267201"/>
        </p:xfrm>
        <a:graphic>
          <a:graphicData uri="http://schemas.openxmlformats.org/drawingml/2006/table">
            <a:tbl>
              <a:tblPr firstRow="1" bandRow="1">
                <a:tableStyleId>{5C22544A-7EE6-4342-B048-85BDC9FD1C3A}</a:tableStyleId>
              </a:tblPr>
              <a:tblGrid>
                <a:gridCol w="4567238"/>
                <a:gridCol w="4567238"/>
              </a:tblGrid>
              <a:tr h="823823">
                <a:tc gridSpan="2">
                  <a:txBody>
                    <a:bodyPr/>
                    <a:lstStyle/>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Table name: Inspection parts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Primary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key:inspection_parts_id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p>
                      <a:pPr marL="9525"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smtClean="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Foreign key: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inspection_id</a:t>
                      </a: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 </a:t>
                      </a:r>
                      <a:r>
                        <a:rPr lang="en-US" sz="1400" dirty="0" err="1">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547341">
                <a:tc gridSpan="2">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Description: Inspection parts and it contains 7 fields</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hMerge="1">
                  <a:tcPr/>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Field name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Data type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71425">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inspection_parts_id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403008">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inspection_id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parts_id</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int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Status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varchar(30)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Note</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text </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Health</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varchar(50)</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336934">
                <a:tc>
                  <a:txBody>
                    <a:bodyPr/>
                    <a:lstStyle/>
                    <a:p>
                      <a:pPr marL="0" marR="0">
                        <a:lnSpc>
                          <a:spcPct val="107000"/>
                        </a:lnSpc>
                        <a:spcBef>
                          <a:spcPts val="0"/>
                        </a:spcBef>
                        <a:spcAft>
                          <a:spcPts val="800"/>
                        </a:spcAft>
                      </a:pPr>
                      <a:r>
                        <a:rPr lang="en-US" sz="140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Action</a:t>
                      </a:r>
                      <a:endParaRPr lang="en-US" sz="110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marL="0" marR="0">
                        <a:lnSpc>
                          <a:spcPct val="107000"/>
                        </a:lnSpc>
                        <a:spcBef>
                          <a:spcPts val="0"/>
                        </a:spcBef>
                        <a:spcAft>
                          <a:spcPts val="800"/>
                        </a:spcAft>
                      </a:pPr>
                      <a:r>
                        <a:rPr lang="en-US" sz="1400" dirty="0">
                          <a:solidFill>
                            <a:srgbClr val="000000"/>
                          </a:solidFill>
                          <a:effectLst/>
                          <a:latin typeface="Times New Roman" panose="02020503050405090304" pitchFamily="18" charset="0"/>
                          <a:ea typeface="Calibri" panose="020F0502020204030204" pitchFamily="34" charset="0"/>
                          <a:cs typeface="Times New Roman" panose="02020503050405090304" pitchFamily="18" charset="0"/>
                        </a:rPr>
                        <a:t>varchar(50)</a:t>
                      </a:r>
                      <a:endParaRPr lang="en-US"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4" name="Content Placeholder 3"/>
          <p:cNvSpPr>
            <a:spLocks noGrp="1"/>
          </p:cNvSpPr>
          <p:nvPr>
            <p:ph idx="1"/>
          </p:nvPr>
        </p:nvSpPr>
        <p:spPr/>
        <p:txBody>
          <a:bodyPr/>
          <a:lstStyle/>
          <a:p>
            <a:pPr marL="0" indent="0">
              <a:buNone/>
            </a:pPr>
            <a:r>
              <a:rPr lang="en-US" dirty="0"/>
              <a:t>The current system is using software only for maintaining </a:t>
            </a:r>
            <a:endParaRPr lang="en-US" dirty="0" smtClean="0"/>
          </a:p>
          <a:p>
            <a:r>
              <a:rPr lang="en-US" dirty="0" smtClean="0"/>
              <a:t>Employ </a:t>
            </a:r>
            <a:r>
              <a:rPr lang="en-US" dirty="0"/>
              <a:t>attendance- Software is able to mark the employ attendance and managing the leave register</a:t>
            </a:r>
            <a:r>
              <a:rPr lang="en-US" dirty="0" smtClean="0"/>
              <a:t>.</a:t>
            </a:r>
            <a:endParaRPr lang="en-US" dirty="0"/>
          </a:p>
          <a:p>
            <a:r>
              <a:rPr lang="en-US" dirty="0"/>
              <a:t>Staff management- Manually and automatically arranges the shift of the employees and maintaining the staff in a HR manner. </a:t>
            </a:r>
            <a:endParaRPr lang="en-US" dirty="0"/>
          </a:p>
          <a:p>
            <a:r>
              <a:rPr lang="en-US" dirty="0" smtClean="0"/>
              <a:t> Expense </a:t>
            </a:r>
            <a:r>
              <a:rPr lang="en-US" dirty="0"/>
              <a:t>management- Accounting the overall wind mill expense and recording the amount of energy generated. Also calculate the profit and loss made by the wind mill. </a:t>
            </a:r>
            <a:endParaRPr lang="en-US" dirty="0"/>
          </a:p>
          <a:p>
            <a:endParaRPr lang="en-US" dirty="0"/>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012" y="1219200"/>
            <a:ext cx="8692399" cy="2830132"/>
          </a:xfrm>
        </p:spPr>
        <p:txBody>
          <a:bodyPr/>
          <a:lstStyle/>
          <a:p>
            <a:pPr algn="ctr"/>
            <a:r>
              <a:rPr lang="en-US" dirty="0" smtClean="0"/>
              <a:t>PROJECT SCREENSHOTS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LOGIN</a:t>
            </a:r>
            <a:endParaRPr lang="en-US" dirty="0"/>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07543" y="1828800"/>
            <a:ext cx="9205233" cy="48768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EMPLOYEE</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32691" y="1905000"/>
            <a:ext cx="9923443" cy="48768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EMPLOYEE</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70012" y="1752600"/>
            <a:ext cx="9296402" cy="4953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DETAILS</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40143" y="1726225"/>
            <a:ext cx="9126271" cy="5131775"/>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WINDMILL</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92921" y="1752600"/>
            <a:ext cx="9325891" cy="5017398"/>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INSPECTION PARTS</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17612" y="1905000"/>
            <a:ext cx="9448802" cy="48768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INSPECTION PARTS</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34992" y="1704535"/>
            <a:ext cx="9318842" cy="5123414"/>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SPARE</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89813" y="1905000"/>
            <a:ext cx="9705199" cy="4867818"/>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SALARY DETAILS</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63513" y="1752600"/>
            <a:ext cx="9461800" cy="5018105"/>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a:xfrm>
            <a:off x="1522413" y="1904999"/>
            <a:ext cx="9134391" cy="4953001"/>
          </a:xfrm>
        </p:spPr>
        <p:txBody>
          <a:bodyPr>
            <a:normAutofit/>
          </a:bodyPr>
          <a:lstStyle/>
          <a:p>
            <a:r>
              <a:rPr lang="en-US" dirty="0"/>
              <a:t>The proposed method proved to provide an effective way of fault identification at minimum </a:t>
            </a:r>
            <a:r>
              <a:rPr lang="en-US" dirty="0" smtClean="0"/>
              <a:t>cost</a:t>
            </a:r>
            <a:r>
              <a:rPr lang="en-US" dirty="0"/>
              <a:t> </a:t>
            </a:r>
            <a:r>
              <a:rPr lang="en-US" dirty="0" smtClean="0"/>
              <a:t>and </a:t>
            </a:r>
            <a:r>
              <a:rPr lang="en-US" dirty="0"/>
              <a:t>minimize the maintenance cost as well by saving the components prior to the occurrence of the intensive faults. </a:t>
            </a:r>
            <a:endParaRPr lang="en-US" dirty="0" smtClean="0"/>
          </a:p>
          <a:p>
            <a:r>
              <a:rPr lang="en-US" dirty="0"/>
              <a:t>The accuracy of the method and the error rate of the method were considerably low compared to the existing methodologies. </a:t>
            </a:r>
            <a:endParaRPr lang="en-US" dirty="0" smtClean="0"/>
          </a:p>
          <a:p>
            <a:r>
              <a:rPr lang="en-US" dirty="0"/>
              <a:t>AI models are used for maintaining wind mills </a:t>
            </a:r>
            <a:r>
              <a:rPr lang="en-US" dirty="0" smtClean="0"/>
              <a:t>operations. </a:t>
            </a:r>
            <a:endParaRPr lang="en-US" dirty="0" smtClean="0"/>
          </a:p>
          <a:p>
            <a:r>
              <a:rPr lang="en-US" dirty="0"/>
              <a:t>Here software serve to quickly identify abnormalities and notify the wind-farm operator. Many types of forecasts are possible, including power production, availability, spare parts needs, and other such use cases.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PRODUCTION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70212" y="1693427"/>
            <a:ext cx="5342425" cy="4944479"/>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REPORT 1</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41412" y="1904999"/>
            <a:ext cx="9601200" cy="4876801"/>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REPORT 2</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70012" y="1828799"/>
            <a:ext cx="9144001" cy="4977307"/>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HUB</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HUB</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a:t>
            </a:r>
            <a:endParaRPr lang="en-US" dirty="0"/>
          </a:p>
        </p:txBody>
      </p:sp>
      <p:sp>
        <p:nvSpPr>
          <p:cNvPr id="3" name="Content Placeholder 2"/>
          <p:cNvSpPr>
            <a:spLocks noGrp="1"/>
          </p:cNvSpPr>
          <p:nvPr>
            <p:ph idx="1"/>
          </p:nvPr>
        </p:nvSpPr>
        <p:spPr>
          <a:xfrm>
            <a:off x="1522413" y="1904999"/>
            <a:ext cx="10286999" cy="4800601"/>
          </a:xfrm>
        </p:spPr>
        <p:txBody>
          <a:bodyPr>
            <a:normAutofit/>
          </a:bodyPr>
          <a:lstStyle/>
          <a:p>
            <a:pPr lvl="0" algn="just"/>
            <a:r>
              <a:rPr lang="en-US" dirty="0"/>
              <a:t>Mobile application can be implemented with AR experience.</a:t>
            </a:r>
            <a:endParaRPr lang="en-US" dirty="0"/>
          </a:p>
          <a:p>
            <a:pPr lvl="0" algn="just"/>
            <a:r>
              <a:rPr lang="en-US" dirty="0"/>
              <a:t>Additional use of online wind measurement data has the potential for improved forecasts, especially for very short-term and short-term wind power forecasting.</a:t>
            </a:r>
            <a:endParaRPr lang="en-US" dirty="0"/>
          </a:p>
          <a:p>
            <a:pPr lvl="0" algn="just"/>
            <a:r>
              <a:rPr lang="en-US" dirty="0"/>
              <a:t>Forecasting extreme events, as opposed to common behavior, would be very valuable to protecting the power system.</a:t>
            </a:r>
            <a:endParaRPr lang="en-US" dirty="0"/>
          </a:p>
          <a:p>
            <a:pPr lvl="0" algn="just"/>
            <a:r>
              <a:rPr lang="en-US" dirty="0"/>
              <a:t>Extending the forecasts further into the future, enabling long-term planning.</a:t>
            </a:r>
            <a:endParaRPr lang="en-US" dirty="0"/>
          </a:p>
          <a:p>
            <a:pPr lvl="0" algn="just"/>
            <a:r>
              <a:rPr lang="en-US" dirty="0"/>
              <a:t>Further improvements in both physical and statistical forecasting approaches and improved approaches for the combination of different forecasting approaches can be expected to further reduce forecasting errors.</a:t>
            </a:r>
            <a:endParaRPr lang="en-US" dirty="0"/>
          </a:p>
          <a:p>
            <a:pPr marL="0" indent="0" algn="just">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1522413" y="1904999"/>
            <a:ext cx="10286999" cy="4800601"/>
          </a:xfrm>
        </p:spPr>
        <p:txBody>
          <a:bodyPr/>
          <a:lstStyle/>
          <a:p>
            <a:pPr algn="just"/>
            <a:r>
              <a:rPr lang="en-US" dirty="0"/>
              <a:t>The main objectives of this project is to create a AI model for wind-turbine maintenance practices and can result in increased efficiency, better spare-parts forecasting, reduced downtime, and lower unplanned Maintenance costs. </a:t>
            </a:r>
            <a:endParaRPr lang="en-US" dirty="0" smtClean="0"/>
          </a:p>
          <a:p>
            <a:pPr algn="just"/>
            <a:r>
              <a:rPr lang="en-US" dirty="0"/>
              <a:t>The sources from which AI can pull information may include maintenance data, failure histories, and management software, which are used to create AI models of normal turbine behavior, which serve to quickly identify abnormalities and notify the wind-farm operator</a:t>
            </a:r>
            <a:r>
              <a:rPr lang="en-US" dirty="0" smtClean="0"/>
              <a:t>.</a:t>
            </a:r>
            <a:endParaRPr lang="en-US" dirty="0" smtClean="0"/>
          </a:p>
          <a:p>
            <a:pPr algn="just"/>
            <a:r>
              <a:rPr lang="en-US" dirty="0"/>
              <a:t>Many types of forecasts are possible, including power production, availability, spare parts needs, and other such use cases. Having such increased visibility provides tremendous benefits to wind-turbine operators.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1522413" y="1904999"/>
            <a:ext cx="10363199" cy="4800601"/>
          </a:xfrm>
        </p:spPr>
        <p:txBody>
          <a:bodyPr/>
          <a:lstStyle/>
          <a:p>
            <a:pPr marL="0" indent="0" algn="just">
              <a:buNone/>
            </a:pPr>
            <a:r>
              <a:rPr lang="en-US" dirty="0"/>
              <a:t>Books</a:t>
            </a:r>
            <a:endParaRPr lang="en-US" dirty="0"/>
          </a:p>
          <a:p>
            <a:pPr lvl="0" algn="just"/>
            <a:r>
              <a:rPr lang="en-US" dirty="0" err="1"/>
              <a:t>Kenneth.S.Rubin</a:t>
            </a:r>
            <a:r>
              <a:rPr lang="en-US" dirty="0"/>
              <a:t>, Essential Scrum: A Practical Guide to the Most Popular Agile Process, First Edition </a:t>
            </a:r>
            <a:endParaRPr lang="en-US" dirty="0"/>
          </a:p>
          <a:p>
            <a:pPr algn="just"/>
            <a:r>
              <a:rPr lang="en-US" dirty="0" smtClean="0"/>
              <a:t>Allen </a:t>
            </a:r>
            <a:r>
              <a:rPr lang="en-US" dirty="0"/>
              <a:t>B. Downey Think Python: An Introduction to Software Design, Second Edition </a:t>
            </a:r>
            <a:endParaRPr lang="en-US" dirty="0"/>
          </a:p>
          <a:p>
            <a:pPr algn="just"/>
            <a:r>
              <a:rPr lang="en-US" dirty="0"/>
              <a:t>Lei M, </a:t>
            </a:r>
            <a:r>
              <a:rPr lang="en-US" dirty="0" err="1"/>
              <a:t>Shiyan</a:t>
            </a:r>
            <a:r>
              <a:rPr lang="en-US" dirty="0"/>
              <a:t> L, </a:t>
            </a:r>
            <a:r>
              <a:rPr lang="en-US" dirty="0" err="1"/>
              <a:t>ChuanwenJ</a:t>
            </a:r>
            <a:r>
              <a:rPr lang="en-US" dirty="0"/>
              <a:t>, </a:t>
            </a:r>
            <a:r>
              <a:rPr lang="en-US" dirty="0" err="1"/>
              <a:t>Hongling</a:t>
            </a:r>
            <a:r>
              <a:rPr lang="en-US" dirty="0"/>
              <a:t> L, </a:t>
            </a:r>
            <a:r>
              <a:rPr lang="en-US" dirty="0" err="1"/>
              <a:t>YanZ</a:t>
            </a:r>
            <a:r>
              <a:rPr lang="en-US" dirty="0"/>
              <a:t> .A review on the forecasting of wind speed and generated power , Renew Sustain Energy Rev </a:t>
            </a:r>
            <a:r>
              <a:rPr lang="en-US" dirty="0" smtClean="0"/>
              <a:t>2009</a:t>
            </a:r>
            <a:endParaRPr lang="en-US" dirty="0" smtClean="0"/>
          </a:p>
          <a:p>
            <a:pPr marL="0" indent="0" algn="just">
              <a:buNone/>
            </a:pPr>
            <a:r>
              <a:rPr lang="en-US" dirty="0" smtClean="0"/>
              <a:t>Websites</a:t>
            </a:r>
            <a:endParaRPr lang="en-US" dirty="0" smtClean="0"/>
          </a:p>
          <a:p>
            <a:pPr algn="just"/>
            <a:r>
              <a:rPr lang="en-US" u="sng" dirty="0">
                <a:hlinkClick r:id="rId1"/>
              </a:rPr>
              <a:t>https://</a:t>
            </a:r>
            <a:r>
              <a:rPr lang="en-US" u="sng" dirty="0" smtClean="0">
                <a:hlinkClick r:id="rId1"/>
              </a:rPr>
              <a:t>www.javatpoint.com/python-tutorial</a:t>
            </a:r>
            <a:endParaRPr lang="en-US" u="sng" dirty="0" smtClean="0"/>
          </a:p>
          <a:p>
            <a:pPr lvl="0" algn="just"/>
            <a:r>
              <a:rPr lang="en-US" u="sng" dirty="0">
                <a:hlinkClick r:id="rId2"/>
              </a:rPr>
              <a:t>https://www.tutorialspoint.com/python/index.html</a:t>
            </a:r>
            <a:endParaRPr lang="en-US" dirty="0"/>
          </a:p>
          <a:p>
            <a:pPr algn="just"/>
            <a:endParaRPr lang="en-US" dirty="0"/>
          </a:p>
          <a:p>
            <a:pPr marL="0" indent="0" algn="just">
              <a:buNone/>
            </a:pPr>
            <a:endParaRPr lang="en-US" dirty="0"/>
          </a:p>
          <a:p>
            <a:pPr marL="0" indent="0" algn="just">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219200"/>
          </a:xfrm>
        </p:spPr>
        <p:txBody>
          <a:bodyPr>
            <a:normAutofit/>
          </a:bodyPr>
          <a:lstStyle/>
          <a:p>
            <a:r>
              <a:rPr lang="en-US" dirty="0" smtClean="0"/>
              <a:t>OPERATING ENVIRONMENT</a:t>
            </a:r>
            <a:br>
              <a:rPr lang="en-US" dirty="0" smtClean="0"/>
            </a:br>
            <a:r>
              <a:rPr lang="en-US" sz="3200" u="sng" dirty="0" smtClean="0">
                <a:effectLst>
                  <a:outerShdw blurRad="38100" dist="38100" dir="2700000" algn="tl">
                    <a:srgbClr val="000000">
                      <a:alpha val="43137"/>
                    </a:srgbClr>
                  </a:outerShdw>
                </a:effectLst>
              </a:rPr>
              <a:t>Hardware requirements </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2413" y="1904999"/>
            <a:ext cx="9134391" cy="4648201"/>
          </a:xfrm>
        </p:spPr>
        <p:txBody>
          <a:bodyPr>
            <a:normAutofit/>
          </a:bodyPr>
          <a:lstStyle/>
          <a:p>
            <a:r>
              <a:rPr lang="en-US" sz="1800" dirty="0"/>
              <a:t>Processor </a:t>
            </a:r>
            <a:r>
              <a:rPr lang="en-US" sz="1800" dirty="0" smtClean="0"/>
              <a:t>			: </a:t>
            </a:r>
            <a:r>
              <a:rPr lang="en-US" sz="1800" dirty="0"/>
              <a:t>Intel i5 8th Gen </a:t>
            </a:r>
            <a:endParaRPr lang="en-US" sz="1800" dirty="0"/>
          </a:p>
          <a:p>
            <a:r>
              <a:rPr lang="en-US" sz="1800" dirty="0"/>
              <a:t>RAM </a:t>
            </a:r>
            <a:r>
              <a:rPr lang="en-US" sz="1800" dirty="0" smtClean="0"/>
              <a:t>				: </a:t>
            </a:r>
            <a:r>
              <a:rPr lang="en-US" sz="1800" dirty="0"/>
              <a:t>16GB ddr4 </a:t>
            </a:r>
            <a:endParaRPr lang="en-US" sz="1800" dirty="0"/>
          </a:p>
          <a:p>
            <a:r>
              <a:rPr lang="en-US" sz="1800" dirty="0"/>
              <a:t>Hard </a:t>
            </a:r>
            <a:r>
              <a:rPr lang="en-US" sz="1800" dirty="0" smtClean="0"/>
              <a:t>disk 			: </a:t>
            </a:r>
            <a:r>
              <a:rPr lang="en-US" sz="1800" dirty="0"/>
              <a:t>2048 GB SSD </a:t>
            </a:r>
            <a:endParaRPr lang="en-US" sz="1800" dirty="0"/>
          </a:p>
          <a:p>
            <a:r>
              <a:rPr lang="en-US" sz="1800" dirty="0" smtClean="0"/>
              <a:t>Drives 			: </a:t>
            </a:r>
            <a:r>
              <a:rPr lang="en-US" sz="1800" dirty="0"/>
              <a:t>CD ROM, C-type Port, USB 3.1*2 Port </a:t>
            </a:r>
            <a:endParaRPr lang="en-US" sz="1800" dirty="0"/>
          </a:p>
          <a:p>
            <a:r>
              <a:rPr lang="en-US" sz="1800" dirty="0"/>
              <a:t>Display </a:t>
            </a:r>
            <a:r>
              <a:rPr lang="en-US" sz="1800" dirty="0" smtClean="0"/>
              <a:t>Size 			: </a:t>
            </a:r>
            <a:r>
              <a:rPr lang="en-US" sz="1800" dirty="0"/>
              <a:t>Compatible Size (Recommend 15’inch) </a:t>
            </a:r>
            <a:endParaRPr lang="en-US" sz="1800" dirty="0"/>
          </a:p>
          <a:p>
            <a:r>
              <a:rPr lang="en-US" sz="1800" dirty="0"/>
              <a:t>Screen Resolution </a:t>
            </a:r>
            <a:r>
              <a:rPr lang="en-US" sz="1800" dirty="0" smtClean="0"/>
              <a:t>		: </a:t>
            </a:r>
            <a:r>
              <a:rPr lang="en-US" sz="1800" dirty="0"/>
              <a:t>1920*1080 Pixels </a:t>
            </a:r>
            <a:endParaRPr lang="en-US" sz="1800" dirty="0"/>
          </a:p>
          <a:p>
            <a:r>
              <a:rPr lang="en-US" sz="1800" dirty="0"/>
              <a:t>Keyboard </a:t>
            </a:r>
            <a:r>
              <a:rPr lang="en-US" sz="1800" dirty="0" smtClean="0"/>
              <a:t>			: </a:t>
            </a:r>
            <a:r>
              <a:rPr lang="en-US" sz="1800" dirty="0"/>
              <a:t>Wireless Enabled Keyboard (Recommend: Logitech) </a:t>
            </a:r>
            <a:endParaRPr lang="en-US" sz="1800" dirty="0"/>
          </a:p>
          <a:p>
            <a:r>
              <a:rPr lang="en-US" sz="1800" dirty="0"/>
              <a:t>Keyboard Mouse </a:t>
            </a:r>
            <a:r>
              <a:rPr lang="en-US" sz="1800" dirty="0" smtClean="0"/>
              <a:t>		: </a:t>
            </a:r>
            <a:r>
              <a:rPr lang="en-US" sz="1800" dirty="0"/>
              <a:t>Wireless Enabled Mouse (Recommend: Logitech) </a:t>
            </a:r>
            <a:endParaRPr lang="en-US" sz="1800" dirty="0"/>
          </a:p>
          <a:p>
            <a:r>
              <a:rPr lang="en-US" sz="1800" dirty="0"/>
              <a:t>Monitor </a:t>
            </a:r>
            <a:r>
              <a:rPr lang="en-US" sz="1800" dirty="0" smtClean="0"/>
              <a:t>			: </a:t>
            </a:r>
            <a:r>
              <a:rPr lang="en-US" sz="1800" dirty="0"/>
              <a:t>Touch Capacity LED Monitor </a:t>
            </a:r>
            <a:endParaRPr lang="en-US" sz="1800" dirty="0"/>
          </a:p>
          <a:p>
            <a:r>
              <a:rPr lang="en-US" sz="1800" dirty="0"/>
              <a:t>Dedicated Graphics </a:t>
            </a:r>
            <a:r>
              <a:rPr lang="en-US" sz="1800" dirty="0" smtClean="0"/>
              <a:t>Card 	: </a:t>
            </a:r>
            <a:r>
              <a:rPr lang="en-US" sz="1800" dirty="0"/>
              <a:t>Nvidia GeForce GTX 1050 4GB DDR5 </a:t>
            </a:r>
            <a:endParaRPr lang="en-US" sz="1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ENVIRONMENT</a:t>
            </a:r>
            <a:br>
              <a:rPr lang="en-US" dirty="0"/>
            </a:br>
            <a:r>
              <a:rPr lang="en-US" sz="3200" u="sng" dirty="0">
                <a:effectLst>
                  <a:outerShdw blurRad="38100" dist="38100" dir="2700000" algn="tl">
                    <a:srgbClr val="000000">
                      <a:alpha val="43137"/>
                    </a:srgbClr>
                  </a:outerShdw>
                </a:effectLst>
              </a:rPr>
              <a:t>S</a:t>
            </a:r>
            <a:r>
              <a:rPr lang="en-US" sz="3200" u="sng" dirty="0" smtClean="0">
                <a:effectLst>
                  <a:outerShdw blurRad="38100" dist="38100" dir="2700000" algn="tl">
                    <a:srgbClr val="000000">
                      <a:alpha val="43137"/>
                    </a:srgbClr>
                  </a:outerShdw>
                </a:effectLst>
              </a:rPr>
              <a:t>oftware </a:t>
            </a:r>
            <a:r>
              <a:rPr lang="en-US" sz="3200" u="sng" dirty="0">
                <a:effectLst>
                  <a:outerShdw blurRad="38100" dist="38100" dir="2700000" algn="tl">
                    <a:srgbClr val="000000">
                      <a:alpha val="43137"/>
                    </a:srgbClr>
                  </a:outerShdw>
                </a:effectLst>
              </a:rPr>
              <a:t>requirements </a:t>
            </a:r>
            <a:endParaRPr lang="en-US" dirty="0"/>
          </a:p>
        </p:txBody>
      </p:sp>
      <p:sp>
        <p:nvSpPr>
          <p:cNvPr id="3" name="Content Placeholder 2"/>
          <p:cNvSpPr>
            <a:spLocks noGrp="1"/>
          </p:cNvSpPr>
          <p:nvPr>
            <p:ph idx="1"/>
          </p:nvPr>
        </p:nvSpPr>
        <p:spPr>
          <a:xfrm>
            <a:off x="1522413" y="1904999"/>
            <a:ext cx="9134391" cy="4114801"/>
          </a:xfrm>
        </p:spPr>
        <p:txBody>
          <a:bodyPr>
            <a:normAutofit lnSpcReduction="10000"/>
          </a:bodyPr>
          <a:lstStyle/>
          <a:p>
            <a:r>
              <a:rPr lang="en-US" sz="1800" dirty="0"/>
              <a:t>Operating System </a:t>
            </a:r>
            <a:r>
              <a:rPr lang="en-US" sz="1800" dirty="0" smtClean="0"/>
              <a:t>		: </a:t>
            </a:r>
            <a:r>
              <a:rPr lang="en-US" sz="1800" dirty="0"/>
              <a:t>Windows (7/8/10)/Ubuntu (14/16/18/20) </a:t>
            </a:r>
            <a:endParaRPr lang="en-US" sz="1800" dirty="0"/>
          </a:p>
          <a:p>
            <a:r>
              <a:rPr lang="en-US" sz="1800" dirty="0"/>
              <a:t>Software Drivers </a:t>
            </a:r>
            <a:r>
              <a:rPr lang="en-US" sz="1800" dirty="0" smtClean="0"/>
              <a:t>		: </a:t>
            </a:r>
            <a:r>
              <a:rPr lang="en-US" sz="1800" dirty="0"/>
              <a:t>Wi-Fi drivers .Bluetooth Drivers, Visual Studio Drivers </a:t>
            </a:r>
            <a:r>
              <a:rPr lang="en-US" sz="1800" dirty="0" smtClean="0"/>
              <a:t>			  Nvidia </a:t>
            </a:r>
            <a:r>
              <a:rPr lang="en-US" sz="1800" dirty="0"/>
              <a:t>GeForce Graphics </a:t>
            </a:r>
            <a:r>
              <a:rPr lang="en-US" sz="1800" dirty="0" smtClean="0"/>
              <a:t>drivers</a:t>
            </a:r>
            <a:r>
              <a:rPr lang="en-US" sz="1800" dirty="0"/>
              <a:t>, Intel Drivers and </a:t>
            </a:r>
            <a:r>
              <a:rPr lang="en-US" sz="1800" dirty="0" smtClean="0"/>
              <a:t>				  Camera </a:t>
            </a:r>
            <a:r>
              <a:rPr lang="en-US" sz="1800" dirty="0"/>
              <a:t>Drivers </a:t>
            </a:r>
            <a:endParaRPr lang="en-US" sz="1800" dirty="0" smtClean="0"/>
          </a:p>
          <a:p>
            <a:r>
              <a:rPr lang="en-US" sz="1800" dirty="0"/>
              <a:t>Programming Language </a:t>
            </a:r>
            <a:r>
              <a:rPr lang="en-US" sz="1800" dirty="0" smtClean="0"/>
              <a:t>	: </a:t>
            </a:r>
            <a:r>
              <a:rPr lang="en-US" sz="1800" dirty="0"/>
              <a:t>Python </a:t>
            </a:r>
            <a:endParaRPr lang="en-US" sz="1800" dirty="0"/>
          </a:p>
          <a:p>
            <a:r>
              <a:rPr lang="en-US" sz="1800" dirty="0"/>
              <a:t>IDE </a:t>
            </a:r>
            <a:r>
              <a:rPr lang="en-US" sz="1800" dirty="0" smtClean="0"/>
              <a:t>				: </a:t>
            </a:r>
            <a:r>
              <a:rPr lang="en-US" sz="1800" dirty="0"/>
              <a:t>OpenCV, keras </a:t>
            </a:r>
            <a:endParaRPr lang="en-US" sz="1800" dirty="0"/>
          </a:p>
          <a:p>
            <a:r>
              <a:rPr lang="en-US" sz="1800" dirty="0"/>
              <a:t>Scripting Languages </a:t>
            </a:r>
            <a:r>
              <a:rPr lang="en-US" sz="1800" dirty="0" smtClean="0"/>
              <a:t>		: </a:t>
            </a:r>
            <a:r>
              <a:rPr lang="en-US" sz="1800" dirty="0"/>
              <a:t>HTML, CSS, JavaScript </a:t>
            </a:r>
            <a:endParaRPr lang="en-US" sz="1800" dirty="0"/>
          </a:p>
          <a:p>
            <a:r>
              <a:rPr lang="en-US" sz="1800" dirty="0"/>
              <a:t>Web Browser </a:t>
            </a:r>
            <a:r>
              <a:rPr lang="en-US" sz="1800" dirty="0" smtClean="0"/>
              <a:t>			: </a:t>
            </a:r>
            <a:r>
              <a:rPr lang="en-US" sz="1800" dirty="0"/>
              <a:t>Google Chrome </a:t>
            </a:r>
            <a:endParaRPr lang="en-US" sz="1800" dirty="0"/>
          </a:p>
          <a:p>
            <a:r>
              <a:rPr lang="en-US" sz="1800" dirty="0"/>
              <a:t>Front-End </a:t>
            </a:r>
            <a:r>
              <a:rPr lang="en-US" sz="1800" dirty="0" smtClean="0"/>
              <a:t>			: </a:t>
            </a:r>
            <a:r>
              <a:rPr lang="en-US" sz="1800" dirty="0"/>
              <a:t>Python, Django </a:t>
            </a:r>
            <a:endParaRPr lang="en-US" sz="1800" dirty="0"/>
          </a:p>
          <a:p>
            <a:r>
              <a:rPr lang="en-US" sz="1800" dirty="0"/>
              <a:t>Back-End </a:t>
            </a:r>
            <a:r>
              <a:rPr lang="en-US" sz="1800" dirty="0" smtClean="0"/>
              <a:t>			: </a:t>
            </a:r>
            <a:r>
              <a:rPr lang="en-US" sz="1800" dirty="0"/>
              <a:t>My SQL </a:t>
            </a:r>
            <a:endParaRPr lang="en-US" sz="1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51012" y="457200"/>
            <a:ext cx="8229600" cy="1371600"/>
          </a:xfrm>
        </p:spPr>
        <p:txBody>
          <a:bodyPr>
            <a:normAutofit fontScale="90000"/>
          </a:bodyPr>
          <a:lstStyle/>
          <a:p>
            <a:pPr algn="ctr"/>
            <a:r>
              <a:rPr lang="en-US" sz="4800" dirty="0" smtClean="0"/>
              <a:t>MODULES</a:t>
            </a:r>
            <a:br>
              <a:rPr lang="en-US" dirty="0" smtClean="0"/>
            </a:br>
            <a:endParaRPr lang="en-US" dirty="0"/>
          </a:p>
        </p:txBody>
      </p:sp>
      <p:sp>
        <p:nvSpPr>
          <p:cNvPr id="5" name="Subtitle 4"/>
          <p:cNvSpPr>
            <a:spLocks noGrp="1"/>
          </p:cNvSpPr>
          <p:nvPr>
            <p:ph type="subTitle" idx="1"/>
          </p:nvPr>
        </p:nvSpPr>
        <p:spPr>
          <a:xfrm>
            <a:off x="1065212" y="1600200"/>
            <a:ext cx="10363199" cy="3657600"/>
          </a:xfrm>
        </p:spPr>
        <p:txBody>
          <a:bodyPr/>
          <a:lstStyle/>
          <a:p>
            <a:pPr marL="342900" indent="-342900">
              <a:buFont typeface="Wingdings" panose="05000000000000000000" pitchFamily="2" charset="2"/>
              <a:buChar char="v"/>
            </a:pPr>
            <a:r>
              <a:rPr lang="en-US" dirty="0" smtClean="0"/>
              <a:t>Manager</a:t>
            </a:r>
            <a:endParaRPr lang="en-US" dirty="0" smtClean="0"/>
          </a:p>
          <a:p>
            <a:pPr marL="800100" lvl="1" indent="-342900" algn="l">
              <a:buFont typeface="Wingdings" panose="05000000000000000000" pitchFamily="2" charset="2"/>
              <a:buChar char="ü"/>
            </a:pPr>
            <a:r>
              <a:rPr lang="en-US" dirty="0" smtClean="0"/>
              <a:t>Employ Management</a:t>
            </a:r>
            <a:endParaRPr lang="en-US" dirty="0" smtClean="0"/>
          </a:p>
          <a:p>
            <a:pPr marL="800100" lvl="1" indent="-342900" algn="l">
              <a:buFont typeface="Wingdings" panose="05000000000000000000" pitchFamily="2" charset="2"/>
              <a:buChar char="ü"/>
            </a:pPr>
            <a:r>
              <a:rPr lang="en-US" dirty="0" smtClean="0"/>
              <a:t>Wind mill management</a:t>
            </a:r>
            <a:endParaRPr lang="en-US" dirty="0" smtClean="0"/>
          </a:p>
          <a:p>
            <a:pPr marL="800100" lvl="1" indent="-342900" algn="l">
              <a:buFont typeface="Wingdings" panose="05000000000000000000" pitchFamily="2" charset="2"/>
              <a:buChar char="ü"/>
            </a:pPr>
            <a:r>
              <a:rPr lang="en-US" dirty="0" smtClean="0"/>
              <a:t>Power production</a:t>
            </a:r>
            <a:endParaRPr lang="en-US" dirty="0" smtClean="0"/>
          </a:p>
          <a:p>
            <a:pPr marL="800100" lvl="1" indent="-342900" algn="l">
              <a:buFont typeface="Wingdings" panose="05000000000000000000" pitchFamily="2" charset="2"/>
              <a:buChar char="ü"/>
            </a:pPr>
            <a:r>
              <a:rPr lang="en-US" dirty="0" smtClean="0"/>
              <a:t>Service management</a:t>
            </a:r>
            <a:endParaRPr lang="en-US" dirty="0"/>
          </a:p>
          <a:p>
            <a:pPr marL="800100" lvl="1" indent="-342900" algn="l">
              <a:buFont typeface="Wingdings" panose="05000000000000000000" pitchFamily="2" charset="2"/>
              <a:buChar char="ü"/>
            </a:pPr>
            <a:endParaRPr lang="en-US" dirty="0" smtClean="0"/>
          </a:p>
          <a:p>
            <a:endParaRPr lang="en-US" dirty="0"/>
          </a:p>
          <a:p>
            <a:pPr marL="342900" indent="-342900">
              <a:buFont typeface="Wingdings" panose="05000000000000000000" pitchFamily="2" charset="2"/>
              <a:buChar char="v"/>
            </a:pPr>
            <a:r>
              <a:rPr lang="en-US" dirty="0"/>
              <a:t>Maintenance and spare parts prediction </a:t>
            </a:r>
            <a:endParaRPr lang="en-US" dirty="0"/>
          </a:p>
          <a:p>
            <a:endParaRPr lang="en-US" dirty="0" smtClean="0"/>
          </a:p>
          <a:p>
            <a:pPr lvl="1"/>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a:t>
            </a:r>
            <a:endParaRPr lang="en-US" dirty="0"/>
          </a:p>
        </p:txBody>
      </p:sp>
      <p:sp>
        <p:nvSpPr>
          <p:cNvPr id="3" name="Content Placeholder 2"/>
          <p:cNvSpPr>
            <a:spLocks noGrp="1"/>
          </p:cNvSpPr>
          <p:nvPr>
            <p:ph idx="1"/>
          </p:nvPr>
        </p:nvSpPr>
        <p:spPr>
          <a:xfrm>
            <a:off x="1522413" y="1904999"/>
            <a:ext cx="9134391" cy="4724401"/>
          </a:xfrm>
        </p:spPr>
        <p:txBody>
          <a:bodyPr>
            <a:normAutofit/>
          </a:bodyPr>
          <a:lstStyle/>
          <a:p>
            <a:pPr marL="0" indent="0">
              <a:buNone/>
            </a:pPr>
            <a:r>
              <a:rPr lang="en-US" u="sng" dirty="0" smtClean="0"/>
              <a:t>Employ Management</a:t>
            </a:r>
            <a:endParaRPr lang="en-US" u="sng" dirty="0" smtClean="0"/>
          </a:p>
          <a:p>
            <a:r>
              <a:rPr lang="en-US" dirty="0"/>
              <a:t>M</a:t>
            </a:r>
            <a:r>
              <a:rPr lang="en-US" dirty="0" smtClean="0"/>
              <a:t>anager </a:t>
            </a:r>
            <a:r>
              <a:rPr lang="en-US" dirty="0"/>
              <a:t>can manage all day today activities. </a:t>
            </a:r>
            <a:endParaRPr lang="en-US" dirty="0" smtClean="0"/>
          </a:p>
          <a:p>
            <a:r>
              <a:rPr lang="en-US" dirty="0"/>
              <a:t>Plant manager add employ </a:t>
            </a:r>
            <a:endParaRPr lang="en-US" dirty="0" smtClean="0"/>
          </a:p>
          <a:p>
            <a:r>
              <a:rPr lang="en-US" dirty="0"/>
              <a:t>Manager can view the attendance, salary and also can edit employ details. </a:t>
            </a:r>
            <a:endParaRPr lang="en-US" dirty="0" smtClean="0"/>
          </a:p>
          <a:p>
            <a:r>
              <a:rPr lang="en-US" dirty="0"/>
              <a:t>Also manager can block or unblock </a:t>
            </a:r>
            <a:r>
              <a:rPr lang="en-US" dirty="0" smtClean="0"/>
              <a:t>employees.</a:t>
            </a:r>
            <a:endParaRPr lang="en-US" dirty="0" smtClean="0"/>
          </a:p>
          <a:p>
            <a:r>
              <a:rPr lang="en-US" dirty="0"/>
              <a:t>Generate wages report, update hourly wages. Calculate employee efficiency and report based on daily log. Update job sheet and verify and approve job sheet </a:t>
            </a:r>
            <a:endParaRPr lang="en-US" u="sng"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a:t>
            </a:r>
            <a:endParaRPr lang="en-US" dirty="0"/>
          </a:p>
        </p:txBody>
      </p:sp>
      <p:sp>
        <p:nvSpPr>
          <p:cNvPr id="3" name="Content Placeholder 2"/>
          <p:cNvSpPr>
            <a:spLocks noGrp="1"/>
          </p:cNvSpPr>
          <p:nvPr>
            <p:ph idx="1"/>
          </p:nvPr>
        </p:nvSpPr>
        <p:spPr>
          <a:xfrm>
            <a:off x="1522413" y="1904999"/>
            <a:ext cx="9134391" cy="4800601"/>
          </a:xfrm>
        </p:spPr>
        <p:txBody>
          <a:bodyPr>
            <a:normAutofit lnSpcReduction="10000"/>
          </a:bodyPr>
          <a:lstStyle/>
          <a:p>
            <a:pPr marL="0" indent="0">
              <a:buNone/>
            </a:pPr>
            <a:r>
              <a:rPr lang="en-US" u="sng" dirty="0" smtClean="0"/>
              <a:t>Windmill management</a:t>
            </a:r>
            <a:endParaRPr lang="en-US" u="sng" dirty="0" smtClean="0"/>
          </a:p>
          <a:p>
            <a:r>
              <a:rPr lang="en-US" dirty="0"/>
              <a:t>P</a:t>
            </a:r>
            <a:r>
              <a:rPr lang="en-US" dirty="0" smtClean="0"/>
              <a:t>lant </a:t>
            </a:r>
            <a:r>
              <a:rPr lang="en-US" dirty="0"/>
              <a:t>manager can add new wind mill </a:t>
            </a:r>
            <a:r>
              <a:rPr lang="en-US" dirty="0" smtClean="0"/>
              <a:t>turbines.</a:t>
            </a:r>
            <a:endParaRPr lang="en-US" dirty="0" smtClean="0"/>
          </a:p>
          <a:p>
            <a:r>
              <a:rPr lang="en-US" dirty="0"/>
              <a:t>plant manager can add parts name, weight, material used etc. In this function windmill specifications can be </a:t>
            </a:r>
            <a:r>
              <a:rPr lang="en-US" dirty="0" smtClean="0"/>
              <a:t>recorded, </a:t>
            </a:r>
            <a:r>
              <a:rPr lang="en-US" dirty="0"/>
              <a:t>like power efficiency, noise level, rotor diameter, blade length, swept area, hub height and rotor weight. </a:t>
            </a:r>
            <a:endParaRPr lang="en-US" dirty="0" smtClean="0"/>
          </a:p>
          <a:p>
            <a:pPr marL="0" indent="0">
              <a:buNone/>
            </a:pPr>
            <a:r>
              <a:rPr lang="en-US" u="sng" dirty="0" smtClean="0"/>
              <a:t>Power production</a:t>
            </a:r>
            <a:endParaRPr lang="en-US" u="sng" dirty="0" smtClean="0"/>
          </a:p>
          <a:p>
            <a:r>
              <a:rPr lang="en-US" dirty="0"/>
              <a:t>P</a:t>
            </a:r>
            <a:r>
              <a:rPr lang="en-US" dirty="0" smtClean="0"/>
              <a:t>ower </a:t>
            </a:r>
            <a:r>
              <a:rPr lang="en-US" dirty="0"/>
              <a:t>production report generation based on the auto updated power generation log. </a:t>
            </a:r>
            <a:endParaRPr lang="en-US" dirty="0" smtClean="0"/>
          </a:p>
          <a:p>
            <a:r>
              <a:rPr lang="en-US" dirty="0"/>
              <a:t>Predict the amount of power will be generate. Also plant manager can manage the power outcome from the </a:t>
            </a:r>
            <a:r>
              <a:rPr lang="en-US" dirty="0" smtClean="0"/>
              <a:t>windmill.</a:t>
            </a:r>
            <a:endParaRPr lang="en-US" u="sng" dirty="0" smtClean="0"/>
          </a:p>
          <a:p>
            <a:endParaRPr lang="en-US" u="sng"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15554</Words>
  <Application>WPS Presentation</Application>
  <PresentationFormat>Custom</PresentationFormat>
  <Paragraphs>618</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Arial</vt:lpstr>
      <vt:lpstr>SimSun</vt:lpstr>
      <vt:lpstr>Wingdings</vt:lpstr>
      <vt:lpstr>Times New Roman</vt:lpstr>
      <vt:lpstr>Calibri</vt:lpstr>
      <vt:lpstr>Helvetica Neue</vt:lpstr>
      <vt:lpstr>Corbel</vt:lpstr>
      <vt:lpstr>苹方-简</vt:lpstr>
      <vt:lpstr>微软雅黑</vt:lpstr>
      <vt:lpstr>汉仪旗黑</vt:lpstr>
      <vt:lpstr>Arial Unicode MS</vt:lpstr>
      <vt:lpstr>宋体-简</vt:lpstr>
      <vt:lpstr>Digital Blue Tunnel 16x9</vt:lpstr>
      <vt:lpstr>Forecasting the output of wind generation and improving operation of wind Turbines using Artificial intelligence</vt:lpstr>
      <vt:lpstr>ABSTRACT</vt:lpstr>
      <vt:lpstr>EXISTING SYSTEM</vt:lpstr>
      <vt:lpstr>PROPOSED SYSTEM</vt:lpstr>
      <vt:lpstr>OPERATING ENVIRONMENT Hardware requirements </vt:lpstr>
      <vt:lpstr>OPERATING ENVIRONMENT Software requirements </vt:lpstr>
      <vt:lpstr>MODULES </vt:lpstr>
      <vt:lpstr>MANAGER</vt:lpstr>
      <vt:lpstr>MANAGER</vt:lpstr>
      <vt:lpstr>Manager</vt:lpstr>
      <vt:lpstr>     Maintenance and spare parts prediction </vt:lpstr>
      <vt:lpstr>DATA FLOW DIAGRAM</vt:lpstr>
      <vt:lpstr>Level 1 Login</vt:lpstr>
      <vt:lpstr>Level 1.o Employee managment</vt:lpstr>
      <vt:lpstr>Level 1.1 Wind mill managment</vt:lpstr>
      <vt:lpstr>Level 1.2 Power production</vt:lpstr>
      <vt:lpstr>Level 1.3Service management </vt:lpstr>
      <vt:lpstr>Plant_manager_login</vt:lpstr>
      <vt:lpstr>Employee Details </vt:lpstr>
      <vt:lpstr>Employee login </vt:lpstr>
      <vt:lpstr>Wind Mill </vt:lpstr>
      <vt:lpstr>Wind_Mill_Specification</vt:lpstr>
      <vt:lpstr>Wind_mill_parts</vt:lpstr>
      <vt:lpstr>Employee_attendance</vt:lpstr>
      <vt:lpstr>Employee_Salary</vt:lpstr>
      <vt:lpstr> Power_production</vt:lpstr>
      <vt:lpstr>Service_History</vt:lpstr>
      <vt:lpstr>Service_parts_log</vt:lpstr>
      <vt:lpstr>Inspection_parts</vt:lpstr>
      <vt:lpstr>PROJECT SCREENSHOTS</vt:lpstr>
      <vt:lpstr>USER LOGIN</vt:lpstr>
      <vt:lpstr>ADD EMPLOYEE</vt:lpstr>
      <vt:lpstr>EDIT EMPLOYEE</vt:lpstr>
      <vt:lpstr>ATTENDANCE DETAILS</vt:lpstr>
      <vt:lpstr>ADD WINDMILL</vt:lpstr>
      <vt:lpstr>ADD INSPECTION PARTS</vt:lpstr>
      <vt:lpstr>ADD INSPECTION PARTS</vt:lpstr>
      <vt:lpstr>ADD SPARE</vt:lpstr>
      <vt:lpstr>SALARY DETAILS</vt:lpstr>
      <vt:lpstr>POWER PRODUCTION</vt:lpstr>
      <vt:lpstr>SERVICE REPORT 1</vt:lpstr>
      <vt:lpstr>SERVICE REPORT 2</vt:lpstr>
      <vt:lpstr>GIT HUB</vt:lpstr>
      <vt:lpstr>GIT HUB</vt:lpstr>
      <vt:lpstr>FUTURE ENHANCEMENT</vt:lpstr>
      <vt:lpstr>CONCLUSION</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the output of wind generation and improving operation of wind Turbines using Artificial intelligence</dc:title>
  <dc:creator>Abhiram V G</dc:creator>
  <cp:lastModifiedBy>nithin</cp:lastModifiedBy>
  <cp:revision>25</cp:revision>
  <dcterms:created xsi:type="dcterms:W3CDTF">2021-07-02T16:51:32Z</dcterms:created>
  <dcterms:modified xsi:type="dcterms:W3CDTF">2021-07-02T16:51:32Z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1033-3.1.4.5932</vt:lpwstr>
  </property>
</Properties>
</file>